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4" r:id="rId3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879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2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99AE0-1327-403D-B26B-000A922E0669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07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BC43B-0E46-4C71-B997-2295A72B9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5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C43B-0E46-4C71-B997-2295A72B9F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2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BC43B-0E46-4C71-B997-2295A72B9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3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9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2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3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3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1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0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5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69FDA-67D3-4BB3-B51B-93FEF542B87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26A1-535C-4F5A-8A0C-5F373FDDB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3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sleyanspringintensive.blogs.wesleyan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sleyanspringintensive.blogs.wesleyan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56122" y="145812"/>
            <a:ext cx="679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200" b="1" dirty="0" smtClean="0">
                <a:solidFill>
                  <a:srgbClr val="00B050"/>
                </a:solidFill>
              </a:rPr>
              <a:t>Wesleyan Spring Intensive – 2016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9536" y="265136"/>
            <a:ext cx="114461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lbany AMT" panose="020B0604020202020204" pitchFamily="34" charset="0"/>
              </a:rPr>
              <a:t>A new opportunity is available next spring!  </a:t>
            </a:r>
          </a:p>
          <a:p>
            <a:endParaRPr lang="en-US" sz="1600" dirty="0">
              <a:solidFill>
                <a:srgbClr val="002060"/>
              </a:solidFill>
              <a:latin typeface="Albany AMT" panose="020B0604020202020204" pitchFamily="34" charset="0"/>
              <a:cs typeface="Albany AMT" panose="020B0604020202020204" pitchFamily="34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The Wesleyan “Spring Intensive” will allow students to plunge into a new course every three weeks and to intensively focus on one topic at a time rather than balancing several. The goal of the program is to give students an opportunity to build cohesiveness across their courses, collaborate with faculty, engage in project-based learning and sample from once-in-a lifetime courses from alumni and prominent visitors.  Each three week course will carry a full credit covering the same </a:t>
            </a:r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amount of material as 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14 week courses. </a:t>
            </a:r>
          </a:p>
          <a:p>
            <a:endParaRPr lang="en-US" sz="1600" dirty="0" smtClean="0">
              <a:solidFill>
                <a:srgbClr val="002060"/>
              </a:solidFill>
              <a:latin typeface="Albany AMT" panose="020B0604020202020204" pitchFamily="34" charset="0"/>
              <a:cs typeface="Albany AMT" panose="020B0604020202020204" pitchFamily="34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	</a:t>
            </a:r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50 students interested in building their spring schedule with intensive courses. </a:t>
            </a:r>
          </a:p>
          <a:p>
            <a:endParaRPr lang="en-US" sz="1600" dirty="0">
              <a:solidFill>
                <a:srgbClr val="002060"/>
              </a:solidFill>
              <a:latin typeface="Albany AMT" panose="020B0604020202020204" pitchFamily="34" charset="0"/>
              <a:cs typeface="Albany AMT" panose="020B0604020202020204" pitchFamily="34" charset="0"/>
            </a:endParaRP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				Though most admitted students will take their courses exclusively in the 					intensive format, students  may</a:t>
            </a:r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enroll in one or more semester‐long credits for a 					senior thesis, independent</a:t>
            </a:r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or group</a:t>
            </a:r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tutorial, student</a:t>
            </a:r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forum, or</a:t>
            </a:r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internship. 					Students can also take quarter-credit courses outside</a:t>
            </a:r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the</a:t>
            </a:r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intensive</a:t>
            </a:r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format, 					schedule permitting</a:t>
            </a:r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.</a:t>
            </a:r>
          </a:p>
          <a:p>
            <a:endParaRPr lang="en-US" sz="1600" dirty="0" smtClean="0">
              <a:solidFill>
                <a:srgbClr val="002060"/>
              </a:solidFill>
              <a:latin typeface="Albany AMT" panose="020B0604020202020204" pitchFamily="34" charset="0"/>
              <a:cs typeface="Albany AMT" panose="020B0604020202020204" pitchFamily="34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					Each class will meet Monday through Friday for 2 hours and 50 minutes</a:t>
            </a:r>
          </a:p>
          <a:p>
            <a:r>
              <a:rPr lang="en-US" sz="1600" dirty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			 	for three weeks.</a:t>
            </a:r>
          </a:p>
          <a:p>
            <a:endParaRPr lang="en-US" sz="1600" b="1" dirty="0" smtClean="0">
              <a:solidFill>
                <a:srgbClr val="002060"/>
              </a:solidFill>
              <a:latin typeface="Albany AMT" panose="020B0604020202020204" pitchFamily="34" charset="0"/>
              <a:cs typeface="Albany AMT" panose="020B0604020202020204" pitchFamily="34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					The Intensive program is POI. Interested students may apply for 						admission by contacting Professor Lisa Dierker (</a:t>
            </a:r>
            <a:r>
              <a:rPr lang="en-US" sz="1600" dirty="0" err="1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ldierker@wes</a:t>
            </a:r>
            <a:r>
              <a:rPr lang="en-US" sz="1600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) during 						planning period. Admitted students will then seek final course 						selection approval from their advisors. </a:t>
            </a:r>
          </a:p>
          <a:p>
            <a:endParaRPr lang="en-US" sz="1600" dirty="0" smtClean="0">
              <a:solidFill>
                <a:srgbClr val="002060"/>
              </a:solidFill>
              <a:latin typeface="Albany AMT" panose="020B0604020202020204" pitchFamily="34" charset="0"/>
              <a:cs typeface="Albany AMT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** Check out the most up to date schedule at </a:t>
            </a:r>
            <a:r>
              <a:rPr lang="en-US" sz="1600" u="sng" dirty="0" smtClean="0">
                <a:hlinkClick r:id="rId3"/>
              </a:rPr>
              <a:t>http</a:t>
            </a:r>
            <a:r>
              <a:rPr lang="en-US" sz="1600" u="sng" dirty="0">
                <a:hlinkClick r:id="rId3"/>
              </a:rPr>
              <a:t>://wesleyanspringintensive.blogs.wesleyan.edu/</a:t>
            </a:r>
            <a:r>
              <a:rPr lang="en-US" sz="1600" dirty="0" smtClean="0">
                <a:solidFill>
                  <a:srgbClr val="FF000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**</a:t>
            </a:r>
            <a:endParaRPr lang="en-US" sz="1600" dirty="0">
              <a:solidFill>
                <a:srgbClr val="FF0000"/>
              </a:solidFill>
              <a:latin typeface="Albany AMT" panose="020B0604020202020204" pitchFamily="34" charset="0"/>
              <a:cs typeface="Albany AMT" panose="020B0604020202020204" pitchFamily="34" charset="0"/>
            </a:endParaRPr>
          </a:p>
          <a:p>
            <a:endParaRPr lang="en-US" dirty="0"/>
          </a:p>
          <a:p>
            <a:r>
              <a:rPr lang="en-US" b="1" dirty="0" smtClean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8373" y="2234043"/>
            <a:ext cx="2492990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Who will participate?</a:t>
            </a:r>
            <a:endParaRPr lang="en-US" b="1" dirty="0">
              <a:solidFill>
                <a:srgbClr val="002060"/>
              </a:solidFill>
              <a:latin typeface="Albany AMT" panose="020B0604020202020204" pitchFamily="34" charset="0"/>
              <a:cs typeface="Albany AMT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8373" y="2872446"/>
            <a:ext cx="300595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Can I take other courses?</a:t>
            </a:r>
            <a:endParaRPr lang="en-US" b="1" dirty="0">
              <a:solidFill>
                <a:srgbClr val="002060"/>
              </a:solidFill>
              <a:latin typeface="Albany AMT" panose="020B0604020202020204" pitchFamily="34" charset="0"/>
              <a:cs typeface="Albany AMT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373" y="4269367"/>
            <a:ext cx="4006225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When will intensive courses meet?</a:t>
            </a:r>
            <a:endParaRPr lang="en-US" b="1" dirty="0">
              <a:solidFill>
                <a:srgbClr val="002060"/>
              </a:solidFill>
              <a:latin typeface="Albany AMT" panose="020B0604020202020204" pitchFamily="34" charset="0"/>
              <a:cs typeface="Albany AMT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373" y="4947326"/>
            <a:ext cx="363432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lbany AMT" panose="020B0604020202020204" pitchFamily="34" charset="0"/>
                <a:cs typeface="Albany AMT" panose="020B0604020202020204" pitchFamily="34" charset="0"/>
              </a:rPr>
              <a:t>How will students be admitted?</a:t>
            </a:r>
            <a:endParaRPr lang="en-US" b="1" dirty="0">
              <a:solidFill>
                <a:srgbClr val="002060"/>
              </a:solidFill>
              <a:latin typeface="Albany AMT" panose="020B0604020202020204" pitchFamily="34" charset="0"/>
              <a:cs typeface="Albany AMT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-301336" y="326636"/>
            <a:ext cx="679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200" b="1" dirty="0" smtClean="0">
                <a:solidFill>
                  <a:srgbClr val="00B050"/>
                </a:solidFill>
              </a:rPr>
              <a:t>Spring Intensive Courses – 2016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5155363" y="911411"/>
            <a:ext cx="184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Jan 22-Feb 11</a:t>
            </a:r>
            <a:endParaRPr lang="en-US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56515" y="2371028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Feb 15-Mar </a:t>
            </a:r>
            <a:r>
              <a:rPr lang="en-US" u="sng" dirty="0">
                <a:solidFill>
                  <a:srgbClr val="00B05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50028" y="3660872"/>
            <a:ext cx="188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Mar 21-Apr 8</a:t>
            </a:r>
            <a:endParaRPr lang="en-US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36298" y="4983634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Apr 13-May 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622041" y="2403247"/>
            <a:ext cx="3954570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PSYC/NS&amp;B316</a:t>
            </a:r>
            <a:endParaRPr lang="en-US" sz="1400" dirty="0" smtClean="0">
              <a:solidFill>
                <a:srgbClr val="7030A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Schizophrenia and its Treatment</a:t>
            </a:r>
            <a:endParaRPr lang="en-US" sz="1400" b="1" dirty="0">
              <a:solidFill>
                <a:srgbClr val="7030A0"/>
              </a:solidFill>
            </a:endParaRPr>
          </a:p>
          <a:p>
            <a:r>
              <a:rPr lang="en-US" sz="1100" dirty="0" smtClean="0"/>
              <a:t>This seminar will investigate </a:t>
            </a:r>
            <a:r>
              <a:rPr lang="en-US" sz="1100" dirty="0"/>
              <a:t>schizophrenia as a unitary </a:t>
            </a:r>
            <a:r>
              <a:rPr lang="en-US" sz="1100" dirty="0" smtClean="0"/>
              <a:t>disease, </a:t>
            </a:r>
            <a:r>
              <a:rPr lang="en-US" sz="1100" dirty="0"/>
              <a:t>from historical, </a:t>
            </a:r>
            <a:r>
              <a:rPr lang="en-US" sz="1100" dirty="0" smtClean="0"/>
              <a:t>neuro-scientific</a:t>
            </a:r>
            <a:r>
              <a:rPr lang="en-US" sz="1100" dirty="0"/>
              <a:t>, and phenomenological approaches, and </a:t>
            </a:r>
            <a:r>
              <a:rPr lang="en-US" sz="1100" dirty="0" smtClean="0"/>
              <a:t>their </a:t>
            </a:r>
            <a:r>
              <a:rPr lang="en-US" sz="1100" dirty="0"/>
              <a:t>implications </a:t>
            </a:r>
            <a:r>
              <a:rPr lang="en-US" sz="1100" dirty="0" smtClean="0"/>
              <a:t> for understanding treatment. (Instructor: Matthew Kurtz)</a:t>
            </a:r>
          </a:p>
          <a:p>
            <a:endParaRPr lang="en-US" sz="1100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6102767" y="2359160"/>
            <a:ext cx="3970935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PSYC381</a:t>
            </a:r>
          </a:p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Project-based Programming for Research</a:t>
            </a:r>
            <a:endParaRPr lang="en-US" sz="1400" b="1" dirty="0">
              <a:solidFill>
                <a:srgbClr val="7030A0"/>
              </a:solidFill>
            </a:endParaRPr>
          </a:p>
          <a:p>
            <a:r>
              <a:rPr lang="en-US" sz="1100" dirty="0" smtClean="0"/>
              <a:t>Students will be introduced to </a:t>
            </a:r>
            <a:r>
              <a:rPr lang="en-US" sz="1100" dirty="0"/>
              <a:t>programming in the context </a:t>
            </a:r>
            <a:r>
              <a:rPr lang="en-US" sz="1100" dirty="0" smtClean="0"/>
              <a:t>of design</a:t>
            </a:r>
            <a:r>
              <a:rPr lang="en-US" sz="1100" dirty="0"/>
              <a:t>, </a:t>
            </a:r>
            <a:r>
              <a:rPr lang="en-US" sz="1100" dirty="0" smtClean="0"/>
              <a:t> </a:t>
            </a:r>
            <a:r>
              <a:rPr lang="en-US" sz="1100" dirty="0"/>
              <a:t>visualization and </a:t>
            </a:r>
            <a:r>
              <a:rPr lang="en-US" sz="1100" dirty="0" smtClean="0"/>
              <a:t> data analysis  </a:t>
            </a:r>
            <a:r>
              <a:rPr lang="en-US" sz="1100" dirty="0"/>
              <a:t>focusing on the essential concepts and tools needed to carry out research and problem solving </a:t>
            </a:r>
            <a:r>
              <a:rPr lang="en-US" sz="1100" dirty="0" smtClean="0"/>
              <a:t>  (Instructor: Lisa Dierker)</a:t>
            </a:r>
          </a:p>
          <a:p>
            <a:endParaRPr lang="en-US" sz="1100" dirty="0" smtClean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2194" y="2303785"/>
            <a:ext cx="11567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009758" y="1042864"/>
            <a:ext cx="37823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DANC/THEA/MUSC231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Performing Arts Videography</a:t>
            </a:r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100" dirty="0"/>
              <a:t>This course provides an introduction to shooting and editing video and sound with a particular focus on the documentation of dance, music, and theatre </a:t>
            </a:r>
            <a:r>
              <a:rPr lang="en-US" sz="1100" dirty="0" smtClean="0"/>
              <a:t>performances. (Instructor: Lauren Petty)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086296" y="3813407"/>
            <a:ext cx="390418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PSYC294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Developmental Tasks of Adolescents</a:t>
            </a:r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1100" dirty="0"/>
              <a:t>T</a:t>
            </a:r>
            <a:r>
              <a:rPr lang="en-US" sz="1100" dirty="0" smtClean="0"/>
              <a:t>his </a:t>
            </a:r>
            <a:r>
              <a:rPr lang="en-US" sz="1100" dirty="0"/>
              <a:t>seminar is aimed at allowing students to master the primary intellectual and emotional tasks of adolescence through reading and group experience. </a:t>
            </a:r>
            <a:r>
              <a:rPr lang="en-US" sz="1100" dirty="0" smtClean="0"/>
              <a:t>(Instructor: Andrea Barthwell)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318920" y="3612693"/>
            <a:ext cx="11567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6807" y="4933316"/>
            <a:ext cx="11567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794256" y="1127504"/>
            <a:ext cx="3782355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PSYC261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Cultural Psychology</a:t>
            </a:r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100" dirty="0"/>
              <a:t>Through essays, novels, videos, and film, we will explore the intersection of culture, ideology, and psychology. </a:t>
            </a:r>
            <a:r>
              <a:rPr lang="en-US" sz="1100" dirty="0" smtClean="0"/>
              <a:t> (Instructor: Bob Steele:)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10295" y="3728766"/>
            <a:ext cx="40303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MUSC222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Sound Art, Music &amp; Interactive Media</a:t>
            </a:r>
          </a:p>
          <a:p>
            <a:r>
              <a:rPr lang="en-US" sz="1100" dirty="0" smtClean="0"/>
              <a:t>We will cover historic artistic </a:t>
            </a:r>
            <a:r>
              <a:rPr lang="en-US" sz="1100" dirty="0"/>
              <a:t>strategies and the role they have </a:t>
            </a:r>
            <a:r>
              <a:rPr lang="en-US" sz="1100" dirty="0" smtClean="0"/>
              <a:t> played </a:t>
            </a:r>
            <a:r>
              <a:rPr lang="en-US" sz="1100" dirty="0"/>
              <a:t>in shaping  musical </a:t>
            </a:r>
            <a:r>
              <a:rPr lang="en-US" sz="1100" dirty="0" smtClean="0"/>
              <a:t>genres. Student </a:t>
            </a:r>
            <a:r>
              <a:rPr lang="en-US" sz="1100" dirty="0"/>
              <a:t>projects will be focused on the creation of music, installations and performances that respond to those </a:t>
            </a:r>
            <a:r>
              <a:rPr lang="en-US" sz="1100" dirty="0" smtClean="0"/>
              <a:t>ideas. </a:t>
            </a:r>
            <a:r>
              <a:rPr lang="en-US" sz="1100" dirty="0"/>
              <a:t>(Instructor: </a:t>
            </a:r>
            <a:r>
              <a:rPr lang="en-US" sz="1100" dirty="0" smtClean="0"/>
              <a:t>Ron Kuivila)</a:t>
            </a:r>
            <a:endParaRPr lang="en-US" sz="1100" dirty="0"/>
          </a:p>
        </p:txBody>
      </p:sp>
      <p:sp>
        <p:nvSpPr>
          <p:cNvPr id="22" name="Rectangle 21"/>
          <p:cNvSpPr/>
          <p:nvPr/>
        </p:nvSpPr>
        <p:spPr>
          <a:xfrm>
            <a:off x="9136055" y="5072650"/>
            <a:ext cx="275056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B050"/>
                </a:solidFill>
              </a:rPr>
              <a:t>CSPL202</a:t>
            </a:r>
          </a:p>
          <a:p>
            <a:pPr algn="ctr"/>
            <a:r>
              <a:rPr lang="en-US" sz="1400" b="1" dirty="0" smtClean="0">
                <a:solidFill>
                  <a:srgbClr val="00B050"/>
                </a:solidFill>
              </a:rPr>
              <a:t>Power of Insights: Design Thinking</a:t>
            </a:r>
          </a:p>
          <a:p>
            <a:r>
              <a:rPr lang="en-US" sz="1100" dirty="0" smtClean="0"/>
              <a:t>The design-thinking </a:t>
            </a:r>
            <a:r>
              <a:rPr lang="en-US" sz="1100" dirty="0"/>
              <a:t>approach to solving a messy problem requires a good insight at its core. </a:t>
            </a:r>
            <a:r>
              <a:rPr lang="en-US" sz="1100" dirty="0" smtClean="0"/>
              <a:t>This course will teach students design thinking strategies  and allow them to actively  put them it into practice. (instructor: </a:t>
            </a:r>
            <a:r>
              <a:rPr lang="en-US" sz="1100" dirty="0" err="1" smtClean="0"/>
              <a:t>Celena</a:t>
            </a:r>
            <a:r>
              <a:rPr lang="en-US" sz="1100" dirty="0" smtClean="0"/>
              <a:t> Aponte)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84640" y="5072651"/>
            <a:ext cx="285141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B050"/>
                </a:solidFill>
              </a:rPr>
              <a:t>PSYC204</a:t>
            </a:r>
          </a:p>
          <a:p>
            <a:pPr algn="ctr"/>
            <a:r>
              <a:rPr lang="en-US" sz="1400" b="1" dirty="0" smtClean="0">
                <a:solidFill>
                  <a:srgbClr val="00B050"/>
                </a:solidFill>
              </a:rPr>
              <a:t>Methods of Interpretation</a:t>
            </a:r>
            <a:endParaRPr lang="en-US" sz="1400" b="1" dirty="0">
              <a:solidFill>
                <a:srgbClr val="00B050"/>
              </a:solidFill>
            </a:endParaRPr>
          </a:p>
          <a:p>
            <a:r>
              <a:rPr lang="en-US" sz="1100" dirty="0"/>
              <a:t>Projects incorporating issues of race, gender, and class will be the focus of this methods course. </a:t>
            </a:r>
            <a:r>
              <a:rPr lang="en-US" sz="1100" dirty="0" smtClean="0"/>
              <a:t>Feminist</a:t>
            </a:r>
            <a:r>
              <a:rPr lang="en-US" sz="1100" dirty="0"/>
              <a:t>, phenomenological, experiential, textual, and ecological methods </a:t>
            </a:r>
            <a:r>
              <a:rPr lang="en-US" sz="1100" dirty="0" smtClean="0"/>
              <a:t>in </a:t>
            </a:r>
            <a:r>
              <a:rPr lang="en-US" sz="1100" dirty="0"/>
              <a:t>multimedia formats will be </a:t>
            </a:r>
            <a:r>
              <a:rPr lang="en-US" sz="1100" dirty="0" smtClean="0"/>
              <a:t>explored..(Instructor: Bob Steele:)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2930" y="174895"/>
            <a:ext cx="11831045" cy="6535881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96708" y="434357"/>
            <a:ext cx="516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hlinkClick r:id="rId3"/>
              </a:rPr>
              <a:t>http://wesleyanspringintensive.blogs.wesleyan.edu</a:t>
            </a:r>
            <a:r>
              <a:rPr lang="en-US" u="sng" dirty="0" smtClean="0">
                <a:hlinkClick r:id="rId3"/>
              </a:rPr>
              <a:t>/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164248" y="3728767"/>
            <a:ext cx="3904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SOC313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Time, Masks, Mirrors: Aging in America</a:t>
            </a:r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1100" dirty="0"/>
              <a:t>We will study the socio-cultural meanings of aging in the US as they are informed by </a:t>
            </a:r>
            <a:r>
              <a:rPr lang="en-US" sz="1100" dirty="0" smtClean="0"/>
              <a:t>history, </a:t>
            </a:r>
            <a:r>
              <a:rPr lang="en-US" sz="1100" dirty="0"/>
              <a:t>cultural background, social “scripts,” caregiving relationships, </a:t>
            </a:r>
            <a:r>
              <a:rPr lang="en-US" sz="1100" dirty="0" smtClean="0"/>
              <a:t>and institutional support/constraint. (Instructor : Peggy Carey Best)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18920" y="4983634"/>
            <a:ext cx="277768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B050"/>
                </a:solidFill>
              </a:rPr>
              <a:t>COL264</a:t>
            </a:r>
          </a:p>
          <a:p>
            <a:pPr algn="ctr"/>
            <a:r>
              <a:rPr lang="en-US" sz="1300" b="1" dirty="0" smtClean="0">
                <a:solidFill>
                  <a:srgbClr val="00B050"/>
                </a:solidFill>
              </a:rPr>
              <a:t>Animals </a:t>
            </a:r>
            <a:r>
              <a:rPr lang="en-US" sz="1300" b="1" dirty="0">
                <a:solidFill>
                  <a:srgbClr val="00B050"/>
                </a:solidFill>
              </a:rPr>
              <a:t>and the </a:t>
            </a:r>
            <a:r>
              <a:rPr lang="en-US" sz="1300" b="1" dirty="0" smtClean="0">
                <a:solidFill>
                  <a:srgbClr val="00B050"/>
                </a:solidFill>
              </a:rPr>
              <a:t>Future</a:t>
            </a:r>
          </a:p>
          <a:p>
            <a:r>
              <a:rPr lang="en-US" sz="1100" dirty="0"/>
              <a:t>This </a:t>
            </a:r>
            <a:r>
              <a:rPr lang="en-US" sz="1100" dirty="0" smtClean="0"/>
              <a:t>course explores animals </a:t>
            </a:r>
            <a:r>
              <a:rPr lang="en-US" sz="1100" dirty="0"/>
              <a:t>in our </a:t>
            </a:r>
            <a:r>
              <a:rPr lang="en-US" sz="1100" dirty="0" smtClean="0"/>
              <a:t>lives and  </a:t>
            </a:r>
            <a:r>
              <a:rPr lang="en-US" sz="1100" dirty="0"/>
              <a:t>examines the use of sci-fi as a genre for social and political critique. </a:t>
            </a:r>
            <a:r>
              <a:rPr lang="en-US" sz="1100" dirty="0" smtClean="0"/>
              <a:t>In studio format it provides </a:t>
            </a:r>
            <a:r>
              <a:rPr lang="en-US" sz="1100" dirty="0"/>
              <a:t>students the opportunity to share in the collaborative process </a:t>
            </a:r>
            <a:r>
              <a:rPr lang="en-US" sz="1100" dirty="0" smtClean="0"/>
              <a:t>on </a:t>
            </a:r>
            <a:r>
              <a:rPr lang="en-US" sz="1100" dirty="0" err="1"/>
              <a:t>Schwanze</a:t>
            </a:r>
            <a:r>
              <a:rPr lang="en-US" sz="1100" dirty="0"/>
              <a:t>-Beast (S-B), a sci-fi project </a:t>
            </a:r>
            <a:r>
              <a:rPr lang="en-US" sz="1100" dirty="0" smtClean="0"/>
              <a:t>by Carmelita </a:t>
            </a:r>
            <a:r>
              <a:rPr lang="en-US" sz="1100" dirty="0"/>
              <a:t>Tropicana and filmmaker Ela </a:t>
            </a:r>
            <a:r>
              <a:rPr lang="en-US" sz="1100" dirty="0" err="1" smtClean="0"/>
              <a:t>Troyano</a:t>
            </a:r>
            <a:r>
              <a:rPr lang="en-US" sz="1100" dirty="0" smtClean="0"/>
              <a:t> </a:t>
            </a:r>
            <a:r>
              <a:rPr lang="en-US" sz="1100" dirty="0"/>
              <a:t>.</a:t>
            </a:r>
            <a:endParaRPr lang="en-US" sz="11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3460174" y="5088040"/>
            <a:ext cx="2824466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B050"/>
                </a:solidFill>
              </a:rPr>
              <a:t>DANCE240</a:t>
            </a:r>
          </a:p>
          <a:p>
            <a:pPr algn="ctr"/>
            <a:r>
              <a:rPr lang="en-US" sz="1300" b="1" dirty="0" smtClean="0">
                <a:solidFill>
                  <a:srgbClr val="00B050"/>
                </a:solidFill>
              </a:rPr>
              <a:t>Deeper Ecology</a:t>
            </a:r>
          </a:p>
          <a:p>
            <a:r>
              <a:rPr lang="en-US" sz="1100" dirty="0"/>
              <a:t>This </a:t>
            </a:r>
            <a:r>
              <a:rPr lang="en-US" sz="1100" dirty="0" smtClean="0"/>
              <a:t>course </a:t>
            </a:r>
            <a:r>
              <a:rPr lang="en-US" sz="1100" dirty="0"/>
              <a:t>will focus on how movement and body can exist in relation to earth and environment. </a:t>
            </a:r>
            <a:r>
              <a:rPr lang="en-US" sz="1100" dirty="0" smtClean="0"/>
              <a:t>We </a:t>
            </a:r>
            <a:r>
              <a:rPr lang="en-US" sz="1100" dirty="0"/>
              <a:t>will explore this through three approaches: dance and movement improvisation; movement ritual; and biodynamic farming. </a:t>
            </a:r>
            <a:r>
              <a:rPr lang="en-US" sz="1100" dirty="0" smtClean="0"/>
              <a:t>(instructor : Jill Sigman</a:t>
            </a:r>
          </a:p>
        </p:txBody>
      </p:sp>
    </p:spTree>
    <p:extLst>
      <p:ext uri="{BB962C8B-B14F-4D97-AF65-F5344CB8AC3E}">
        <p14:creationId xmlns:p14="http://schemas.microsoft.com/office/powerpoint/2010/main" val="11407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243256</TotalTime>
  <Words>600</Words>
  <Application>Microsoft Office PowerPoint</Application>
  <PresentationFormat>Custom</PresentationFormat>
  <Paragraphs>62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Dierker</dc:creator>
  <cp:lastModifiedBy>Lisa Dierker</cp:lastModifiedBy>
  <cp:revision>468</cp:revision>
  <cp:lastPrinted>2015-10-29T23:04:02Z</cp:lastPrinted>
  <dcterms:created xsi:type="dcterms:W3CDTF">2014-06-24T13:30:24Z</dcterms:created>
  <dcterms:modified xsi:type="dcterms:W3CDTF">2015-11-11T16:28:56Z</dcterms:modified>
</cp:coreProperties>
</file>